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8" r:id="rId1"/>
    <p:sldMasterId id="2147483699" r:id="rId2"/>
    <p:sldMasterId id="2147483701" r:id="rId3"/>
  </p:sldMasterIdLst>
  <p:notesMasterIdLst>
    <p:notesMasterId r:id="rId38"/>
  </p:notesMasterIdLst>
  <p:sldIdLst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梁展鹏" initials="" lastIdx="1" clrIdx="0"/>
  <p:cmAuthor id="1" name="Golden Grape" initials="" lastIdx="1" clrIdx="1"/>
  <p:cmAuthor id="2" name="Michele Buccoli" initials="" lastIdx="1" clrIdx="2"/>
  <p:cmAuthor id="3" name="Hwanhee Kim" initials="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5EEC48-03E0-4839-A717-D8CA9890398E}">
  <a:tblStyle styleId="{6C5EEC48-03E0-4839-A717-D8CA9890398E}" styleName="Table_0"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 cmpd="sng">
              <a:solidFill>
                <a:srgbClr val="5D5D5D"/>
              </a:solidFill>
              <a:prstDash val="dashDot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5D5D5D"/>
              </a:solidFill>
              <a:prstDash val="dashDot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5D5D5D"/>
              </a:solidFill>
              <a:prstDash val="dashDot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5D5D5D"/>
              </a:solidFill>
              <a:prstDash val="dashDot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5D5D5D"/>
              </a:solidFill>
              <a:prstDash val="dashDot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5D5D5D"/>
              </a:solidFill>
              <a:prstDash val="dashDot"/>
              <a:round/>
              <a:headEnd type="none" w="sm" len="sm"/>
              <a:tailEnd type="none" w="sm" len="sm"/>
            </a:ln>
          </a:insideV>
        </a:tcBdr>
        <a:fill>
          <a:solidFill>
            <a:srgbClr val="FAF7E9"/>
          </a:solidFill>
        </a:fill>
      </a:tcStyle>
    </a:wholeTbl>
    <a:band1H>
      <a:tcTxStyle/>
      <a:tcStyle>
        <a:tcBdr/>
      </a:tcStyle>
    </a:band1H>
    <a:band2H>
      <a:tcTxStyle b="off" i="off"/>
      <a:tcStyle>
        <a:tcBdr/>
        <a:fill>
          <a:solidFill>
            <a:srgbClr val="EDEADD"/>
          </a:solidFill>
        </a:fill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9400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5D5D5D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9400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94637"/>
  </p:normalViewPr>
  <p:slideViewPr>
    <p:cSldViewPr snapToGrid="0" snapToObjects="1">
      <p:cViewPr varScale="1">
        <p:scale>
          <a:sx n="108" d="100"/>
          <a:sy n="108" d="100"/>
        </p:scale>
        <p:origin x="20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slide" Target="slides/slide34.xml"/><Relationship Id="rId38" Type="http://schemas.openxmlformats.org/officeDocument/2006/relationships/notesMaster" Target="notesMasters/notesMaster1.xml"/><Relationship Id="rId39" Type="http://schemas.openxmlformats.org/officeDocument/2006/relationships/commentAuthors" Target="commentAuthors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09T08:56:20.987" idx="1">
    <p:pos x="6000" y="100"/>
    <p:text>I do recommend cocalc.com. 
it was sagemath cloud before.  A cloud computation platform based on python, R, sage...
It has pytorch installed already</p:text>
  </p:cm>
  <p:cm authorId="3" dt="2017-10-10T01:31:20.639" idx="1">
    <p:pos x="6000" y="300"/>
    <p:text>윈도우 버전 설치는 여기를 참고했습니다. http://bob3rdnewbie.tistory.com/313</p:text>
  </p:cm>
  <p:cm authorId="2" dt="2017-10-11T12:54:30.665" idx="1">
    <p:pos x="6000" y="200"/>
    <p:text>Windows 64 bit: 
conda install -c peterjc123 pytorch 
https://anaconda.org/peterjc123/pytorch</p:text>
  </p:cm>
  <p:cm authorId="0" dt="2018-01-17T04:56:15.468" idx="1">
    <p:pos x="6000" y="0"/>
    <p:text>aconda-navigator-for-mac上安装PyTorch；
https://p2ng.github.io/2018/01/10/anaconda-navigator-for-mac/</p:text>
  </p:cm>
</p:cmLst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jp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874428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7be57eb71_0_7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ML/DL for Everyone with PyTorch, which covers basic deep learning concepts with Pytorch. My name is Sung Kim from HKUST.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first lecture will overview the entire course.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code and slides are available these locations.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27be57eb71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14279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7be7003ef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g27be7003ef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5487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7be7003ef_0_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g27be7003ef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85818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7be7003ef_0_9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g27be7003ef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62468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7be7003ef_0_10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27be7003ef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12917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7be7003ef_0_1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g27be7003ef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75908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7be7003ef_0_1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g27be7003ef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61152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7be7003ef_0_1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g27be7003ef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4833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7be7003ef_0_1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g27be7003ef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32865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7be7003ef_0_1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g27be7003ef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65279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5bf6c7ba5_16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g25bf6c7ba5_1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0200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b85c0be6_29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5b85c0be6_29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goals of these lectures?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provide the basic …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addition, we implement these concepts using pytorch to get concrete understanding.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take and enjoy this course, you just need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… basic python. Zero to All!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guess you are standing somewhere in the between here. Hopefully this lecture can help you move towards to the exper.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get started!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406027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707e775c3_186_18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g2707e775c3_186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51101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7be7003ef_0_17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g27be7003ef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68749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707e775c3_18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707e775c3_18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Then, what is deep learning?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formally, we can explain this terms using this diagram from the Deep Learning book.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machine with intelligent, we can call AI, a very broad concept.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solution for the AI is ML.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many algorithms and approaches in ML.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are using neural nets and the layers are deep, usually we call it deep learning.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8373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707e775c3_186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2707e775c3_186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 care so much? Basically, deep learning works. There are many exciting demos including X, Y, and Z.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97945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707e775c3_186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707e775c3_186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 care as developer?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Traditional: logic comes from our mind.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700809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2707e775c3_186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2707e775c3_186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help this process. It gets input and produce output.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However, still we need to manually select reasonable inputs for ML.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477580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707e775c3_186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2707e775c3_186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changes this. Now we just need to provide all raw inputs. Then, the machine learning/deep learning learns the representations automatically.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programming paradigm can changes.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think all developers should know ML and DL.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916661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707e775c3_186_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other words. Traditionally developers program these rules.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more and more program will use representation learning. The rules will be learned automatically.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as a developer, it’s important to model these learning rather than program rules.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goal of this lecture</a:t>
            </a:r>
            <a:endParaRPr/>
          </a:p>
        </p:txBody>
      </p:sp>
      <p:sp>
        <p:nvSpPr>
          <p:cNvPr id="523" name="Google Shape;523;g2707e775c3_186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23800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707e775c3_186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707e775c3_186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news is deep learning concepts are not too hard. If you have basic math and programming, you can catch up these within one year or even within 6 months.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many frameworks we can use and there are many study resources including my lectures.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of all, it’s really fun to study.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you ready?  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30122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5b85c0be6_29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25b85c0be6_29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2834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7be7003ef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ML?</a:t>
            </a:r>
            <a:endParaRPr/>
          </a:p>
        </p:txBody>
      </p:sp>
      <p:sp>
        <p:nvSpPr>
          <p:cNvPr id="257" name="Google Shape;257;g27be7003e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17894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25b85c0be6_296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25b85c0be6_296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0690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27be7003ef_0_19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g27be7003ef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47248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27bab6f625_5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27bab6f625_5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45922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5b85c0be6_296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5b85c0be6_296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05232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27be7003ef_0_19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g27be7003ef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1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7be7003ef_0_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about human intelegene? </a:t>
            </a:r>
            <a:endParaRPr/>
          </a:p>
        </p:txBody>
      </p:sp>
      <p:sp>
        <p:nvSpPr>
          <p:cNvPr id="263" name="Google Shape;263;g27be7003e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021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7be7003ef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g27be7003e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9989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707e775c3_209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g2707e775c3_209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78763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7be7003ef_0_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g27be7003ef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8332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7be7003ef_0_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g27be7003e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41941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7be7003ef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g27be7003ef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3515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 copy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450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450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450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450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ldNum" idx="12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 2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>
            <a:spLocks noGrp="1"/>
          </p:cNvSpPr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450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450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450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450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x">
  <p:cSld name="TITLE_AND_BODY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8"/>
          <p:cNvSpPr txBox="1">
            <a:spLocks noGrp="1"/>
          </p:cNvSpPr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4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38"/>
          <p:cNvSpPr txBox="1">
            <a:spLocks noGrp="1"/>
          </p:cNvSpPr>
          <p:nvPr>
            <p:ph type="body" idx="1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ill Sans"/>
              <a:buNone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ill Sans"/>
              <a:buNone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ill Sans"/>
              <a:buNone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ill Sans"/>
              <a:buNone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ill Sans"/>
              <a:buNone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" name="Google Shape;148;p38"/>
          <p:cNvSpPr txBox="1">
            <a:spLocks noGrp="1"/>
          </p:cNvSpPr>
          <p:nvPr>
            <p:ph type="sldNum" idx="12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9"/>
          <p:cNvSpPr txBox="1">
            <a:spLocks noGrp="1"/>
          </p:cNvSpPr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1" name="Google Shape;151;p39"/>
          <p:cNvSpPr txBox="1">
            <a:spLocks noGrp="1"/>
          </p:cNvSpPr>
          <p:nvPr>
            <p:ph type="body" idx="1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Char char="•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-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•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•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•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39"/>
          <p:cNvSpPr txBox="1">
            <a:spLocks noGrp="1"/>
          </p:cNvSpPr>
          <p:nvPr>
            <p:ph type="sldNum" idx="12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0"/>
          <p:cNvSpPr txBox="1">
            <a:spLocks noGrp="1"/>
          </p:cNvSpPr>
          <p:nvPr>
            <p:ph type="sldNum" idx="12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1"/>
          <p:cNvSpPr txBox="1">
            <a:spLocks noGrp="1"/>
          </p:cNvSpPr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41"/>
          <p:cNvSpPr txBox="1">
            <a:spLocks noGrp="1"/>
          </p:cNvSpPr>
          <p:nvPr>
            <p:ph type="body" idx="1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Google Shape;158;p41"/>
          <p:cNvSpPr txBox="1">
            <a:spLocks noGrp="1"/>
          </p:cNvSpPr>
          <p:nvPr>
            <p:ph type="sldNum" idx="12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>
  <p:cSld name="Photo - Horizontal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2"/>
          <p:cNvSpPr>
            <a:spLocks noGrp="1"/>
          </p:cNvSpPr>
          <p:nvPr>
            <p:ph type="pic" idx="2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177800" marR="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68300" marR="0" lvl="1" indent="-190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71500" marR="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✓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87400" marR="0" lvl="3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5200" marR="0" lvl="4" indent="-279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168400" marR="0" lvl="5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333500" marR="0" lvl="6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511300" marR="0" lvl="7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676400" marR="0" lvl="8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1" name="Google Shape;161;p42"/>
          <p:cNvSpPr txBox="1">
            <a:spLocks noGrp="1"/>
          </p:cNvSpPr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" name="Google Shape;162;p42"/>
          <p:cNvSpPr txBox="1">
            <a:spLocks noGrp="1"/>
          </p:cNvSpPr>
          <p:nvPr>
            <p:ph type="body" idx="1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42"/>
          <p:cNvSpPr txBox="1">
            <a:spLocks noGrp="1"/>
          </p:cNvSpPr>
          <p:nvPr>
            <p:ph type="sldNum" idx="12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enter">
  <p:cSld name="Title - Center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3"/>
          <p:cNvSpPr txBox="1">
            <a:spLocks noGrp="1"/>
          </p:cNvSpPr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">
  <p:cSld name="Photo - Vertical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>
            <a:spLocks noGrp="1"/>
          </p:cNvSpPr>
          <p:nvPr>
            <p:ph type="pic" idx="2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177800" marR="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68300" marR="0" lvl="1" indent="-190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71500" marR="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✓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87400" marR="0" lvl="3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5200" marR="0" lvl="4" indent="-279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168400" marR="0" lvl="5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333500" marR="0" lvl="6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511300" marR="0" lvl="7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676400" marR="0" lvl="8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44"/>
          <p:cNvSpPr txBox="1">
            <a:spLocks noGrp="1"/>
          </p:cNvSpPr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 Light"/>
              <a:buNone/>
              <a:defRPr sz="3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0" name="Google Shape;170;p44"/>
          <p:cNvSpPr txBox="1">
            <a:spLocks noGrp="1"/>
          </p:cNvSpPr>
          <p:nvPr>
            <p:ph type="body" idx="1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1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44"/>
          <p:cNvSpPr txBox="1">
            <a:spLocks noGrp="1"/>
          </p:cNvSpPr>
          <p:nvPr>
            <p:ph type="sldNum" idx="12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 - Top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5"/>
          <p:cNvSpPr txBox="1">
            <a:spLocks noGrp="1"/>
          </p:cNvSpPr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4" name="Google Shape;174;p45"/>
          <p:cNvSpPr txBox="1">
            <a:spLocks noGrp="1"/>
          </p:cNvSpPr>
          <p:nvPr>
            <p:ph type="sldNum" idx="12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 2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6"/>
          <p:cNvSpPr txBox="1">
            <a:spLocks noGrp="1"/>
          </p:cNvSpPr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Google Shape;177;p46"/>
          <p:cNvSpPr txBox="1">
            <a:spLocks noGrp="1"/>
          </p:cNvSpPr>
          <p:nvPr>
            <p:ph type="body" idx="1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" name="Google Shape;178;p46"/>
          <p:cNvSpPr txBox="1">
            <a:spLocks noGrp="1"/>
          </p:cNvSpPr>
          <p:nvPr>
            <p:ph type="sldNum" idx="12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7"/>
          <p:cNvSpPr>
            <a:spLocks noGrp="1"/>
          </p:cNvSpPr>
          <p:nvPr>
            <p:ph type="pic" idx="2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177800" marR="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68300" marR="0" lvl="1" indent="-190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71500" marR="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✓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87400" marR="0" lvl="3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5200" marR="0" lvl="4" indent="-279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168400" marR="0" lvl="5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333500" marR="0" lvl="6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511300" marR="0" lvl="7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676400" marR="0" lvl="8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" name="Google Shape;181;p47"/>
          <p:cNvSpPr txBox="1">
            <a:spLocks noGrp="1"/>
          </p:cNvSpPr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" name="Google Shape;182;p47"/>
          <p:cNvSpPr txBox="1">
            <a:spLocks noGrp="1"/>
          </p:cNvSpPr>
          <p:nvPr>
            <p:ph type="body" idx="1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2984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 Light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 Light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 Light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 Light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 Light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47"/>
          <p:cNvSpPr txBox="1">
            <a:spLocks noGrp="1"/>
          </p:cNvSpPr>
          <p:nvPr>
            <p:ph type="sldNum" idx="12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8"/>
          <p:cNvSpPr txBox="1">
            <a:spLocks noGrp="1"/>
          </p:cNvSpPr>
          <p:nvPr>
            <p:ph type="body" idx="1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" name="Google Shape;186;p48"/>
          <p:cNvSpPr txBox="1">
            <a:spLocks noGrp="1"/>
          </p:cNvSpPr>
          <p:nvPr>
            <p:ph type="sldNum" idx="12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9"/>
          <p:cNvSpPr>
            <a:spLocks noGrp="1"/>
          </p:cNvSpPr>
          <p:nvPr>
            <p:ph type="pic" idx="2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177800" marR="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68300" marR="0" lvl="1" indent="-190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71500" marR="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✓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87400" marR="0" lvl="3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5200" marR="0" lvl="4" indent="-279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168400" marR="0" lvl="5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333500" marR="0" lvl="6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511300" marR="0" lvl="7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676400" marR="0" lvl="8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" name="Google Shape;189;p49"/>
          <p:cNvSpPr>
            <a:spLocks noGrp="1"/>
          </p:cNvSpPr>
          <p:nvPr>
            <p:ph type="pic" idx="3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177800" marR="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68300" marR="0" lvl="1" indent="-190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71500" marR="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✓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87400" marR="0" lvl="3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5200" marR="0" lvl="4" indent="-279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168400" marR="0" lvl="5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333500" marR="0" lvl="6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511300" marR="0" lvl="7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676400" marR="0" lvl="8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49"/>
          <p:cNvSpPr>
            <a:spLocks noGrp="1"/>
          </p:cNvSpPr>
          <p:nvPr>
            <p:ph type="pic" idx="4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177800" marR="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68300" marR="0" lvl="1" indent="-190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71500" marR="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✓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87400" marR="0" lvl="3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5200" marR="0" lvl="4" indent="-279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168400" marR="0" lvl="5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333500" marR="0" lvl="6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511300" marR="0" lvl="7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676400" marR="0" lvl="8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49"/>
          <p:cNvSpPr txBox="1">
            <a:spLocks noGrp="1"/>
          </p:cNvSpPr>
          <p:nvPr>
            <p:ph type="sldNum" idx="12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50"/>
          <p:cNvSpPr txBox="1">
            <a:spLocks noGrp="1"/>
          </p:cNvSpPr>
          <p:nvPr>
            <p:ph type="body" idx="1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✓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50"/>
          <p:cNvSpPr txBox="1">
            <a:spLocks noGrp="1"/>
          </p:cNvSpPr>
          <p:nvPr>
            <p:ph type="body" idx="2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✓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50"/>
          <p:cNvSpPr txBox="1">
            <a:spLocks noGrp="1"/>
          </p:cNvSpPr>
          <p:nvPr>
            <p:ph type="sldNum" idx="12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1"/>
          <p:cNvSpPr>
            <a:spLocks noGrp="1"/>
          </p:cNvSpPr>
          <p:nvPr>
            <p:ph type="pic" idx="2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177800" marR="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68300" marR="0" lvl="1" indent="-190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71500" marR="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✓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87400" marR="0" lvl="3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5200" marR="0" lvl="4" indent="-279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168400" marR="0" lvl="5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333500" marR="0" lvl="6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511300" marR="0" lvl="7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676400" marR="0" lvl="8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51"/>
          <p:cNvSpPr txBox="1">
            <a:spLocks noGrp="1"/>
          </p:cNvSpPr>
          <p:nvPr>
            <p:ph type="sldNum" idx="12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 3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2"/>
          <p:cNvSpPr txBox="1">
            <a:spLocks noGrp="1"/>
          </p:cNvSpPr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" name="Google Shape;201;p52"/>
          <p:cNvSpPr txBox="1">
            <a:spLocks noGrp="1"/>
          </p:cNvSpPr>
          <p:nvPr>
            <p:ph type="body" idx="1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Char char="•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-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•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•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•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Google Shape;202;p52"/>
          <p:cNvSpPr txBox="1">
            <a:spLocks noGrp="1"/>
          </p:cNvSpPr>
          <p:nvPr>
            <p:ph type="sldNum" idx="12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 4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3"/>
          <p:cNvSpPr txBox="1">
            <a:spLocks noGrp="1"/>
          </p:cNvSpPr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53"/>
          <p:cNvSpPr txBox="1">
            <a:spLocks noGrp="1"/>
          </p:cNvSpPr>
          <p:nvPr>
            <p:ph type="body" idx="1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Char char="•"/>
              <a:defRPr sz="21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-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•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•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ill Sans"/>
              <a:buChar char="•"/>
              <a:defRPr sz="1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53"/>
          <p:cNvSpPr txBox="1">
            <a:spLocks noGrp="1"/>
          </p:cNvSpPr>
          <p:nvPr>
            <p:ph type="sldNum" idx="12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9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4"/>
          <p:cNvSpPr txBox="1">
            <a:spLocks noGrp="1"/>
          </p:cNvSpPr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" name="Google Shape;209;p54"/>
          <p:cNvSpPr txBox="1">
            <a:spLocks noGrp="1"/>
          </p:cNvSpPr>
          <p:nvPr>
            <p:ph type="sldNum" idx="12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3.xml"/><Relationship Id="rId18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7"/>
          <p:cNvSpPr txBox="1">
            <a:spLocks noGrp="1"/>
          </p:cNvSpPr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sz="3000" b="1" i="0" u="none" strike="noStrike" cap="non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Google Shape;143;p3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✓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37"/>
          <p:cNvSpPr txBox="1">
            <a:spLocks noGrp="1"/>
          </p:cNvSpPr>
          <p:nvPr>
            <p:ph type="sldNum" idx="12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Relationship Id="rId9" Type="http://schemas.openxmlformats.org/officeDocument/2006/relationships/hyperlink" Target="http://bit.ly/PyTorchVideo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jp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https://www.goodreads.com/author/show/15182060.Ian_Goodfellow" TargetMode="External"/><Relationship Id="rId5" Type="http://schemas.openxmlformats.org/officeDocument/2006/relationships/hyperlink" Target="https://www.goodreads.com/author/show/4846306.Yoshua_Bengio" TargetMode="External"/><Relationship Id="rId6" Type="http://schemas.openxmlformats.org/officeDocument/2006/relationships/hyperlink" Target="https://www.goodreads.com/author/show/11248204.Aaron_Courville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s://ml-showcase.com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hyperlink" Target="https://www.goodreads.com/author/show/15182060.Ian_Goodfellow" TargetMode="External"/><Relationship Id="rId5" Type="http://schemas.openxmlformats.org/officeDocument/2006/relationships/hyperlink" Target="https://www.goodreads.com/author/show/4846306.Yoshua_Bengio" TargetMode="External"/><Relationship Id="rId6" Type="http://schemas.openxmlformats.org/officeDocument/2006/relationships/hyperlink" Target="https://www.goodreads.com/author/show/11248204.Aaron_Courville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hyperlink" Target="https://www.goodreads.com/author/show/15182060.Ian_Goodfellow" TargetMode="External"/><Relationship Id="rId5" Type="http://schemas.openxmlformats.org/officeDocument/2006/relationships/hyperlink" Target="https://www.goodreads.com/author/show/4846306.Yoshua_Bengio" TargetMode="External"/><Relationship Id="rId6" Type="http://schemas.openxmlformats.org/officeDocument/2006/relationships/hyperlink" Target="https://www.goodreads.com/author/show/11248204.Aaron_Courville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hyperlink" Target="https://www.goodreads.com/author/show/15182060.Ian_Goodfellow" TargetMode="External"/><Relationship Id="rId5" Type="http://schemas.openxmlformats.org/officeDocument/2006/relationships/hyperlink" Target="https://www.goodreads.com/author/show/4846306.Yoshua_Bengio" TargetMode="External"/><Relationship Id="rId6" Type="http://schemas.openxmlformats.org/officeDocument/2006/relationships/hyperlink" Target="https://www.goodreads.com/author/show/11248204.Aaron_Courville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pytorch.org/about/" TargetMode="External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4" Type="http://schemas.openxmlformats.org/officeDocument/2006/relationships/image" Target="../media/image25.png"/><Relationship Id="rId5" Type="http://schemas.openxmlformats.org/officeDocument/2006/relationships/image" Target="../media/image2.png"/><Relationship Id="rId6" Type="http://schemas.openxmlformats.org/officeDocument/2006/relationships/hyperlink" Target="http://pytorch.org" TargetMode="External"/><Relationship Id="rId7" Type="http://schemas.openxmlformats.org/officeDocument/2006/relationships/comments" Target="../comments/comment1.xm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5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5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58"/>
          <p:cNvSpPr txBox="1">
            <a:spLocks noGrp="1"/>
          </p:cNvSpPr>
          <p:nvPr>
            <p:ph type="ctrTitle" idx="4294967295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lang="en" sz="4200" b="0" i="0" u="none" strike="noStrike" cap="non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lang="en"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2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" sz="3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id="244" name="Google Shape;244;p58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58"/>
          <p:cNvSpPr txBox="1"/>
          <p:nvPr/>
        </p:nvSpPr>
        <p:spPr>
          <a:xfrm>
            <a:off x="2580000" y="1988975"/>
            <a:ext cx="3926400" cy="5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lang="en" sz="3400" b="0" i="0" u="none" strike="noStrike" cap="non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1: Overview</a:t>
            </a:r>
            <a:endParaRPr sz="500"/>
          </a:p>
        </p:txBody>
      </p:sp>
      <p:sp>
        <p:nvSpPr>
          <p:cNvPr id="246" name="Google Shape;246;p58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7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What is Human Intelligence?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is this number?</a:t>
            </a:r>
            <a:endParaRPr/>
          </a:p>
        </p:txBody>
      </p:sp>
      <p:pic>
        <p:nvPicPr>
          <p:cNvPr id="331" name="Google Shape;331;p6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0225" y="1855244"/>
            <a:ext cx="2622763" cy="2241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2" name="Google Shape;332;p67"/>
          <p:cNvGrpSpPr/>
          <p:nvPr/>
        </p:nvGrpSpPr>
        <p:grpSpPr>
          <a:xfrm>
            <a:off x="5381625" y="2478286"/>
            <a:ext cx="2104481" cy="916362"/>
            <a:chOff x="0" y="0"/>
            <a:chExt cx="5611948" cy="2443631"/>
          </a:xfrm>
        </p:grpSpPr>
        <p:sp>
          <p:nvSpPr>
            <p:cNvPr id="333" name="Google Shape;333;p67"/>
            <p:cNvSpPr/>
            <p:nvPr/>
          </p:nvSpPr>
          <p:spPr>
            <a:xfrm>
              <a:off x="0" y="90487"/>
              <a:ext cx="2911800" cy="1269900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4" name="Google Shape;334;p67"/>
            <p:cNvSpPr txBox="1"/>
            <p:nvPr/>
          </p:nvSpPr>
          <p:spPr>
            <a:xfrm>
              <a:off x="4061525" y="0"/>
              <a:ext cx="751200" cy="145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C7F"/>
                </a:buClr>
                <a:buFont typeface="Gill Sans"/>
                <a:buNone/>
              </a:pPr>
              <a:r>
                <a:rPr lang="en" sz="3400" b="0" i="1" u="none" strike="noStrike" cap="none">
                  <a:solidFill>
                    <a:srgbClr val="004C7F"/>
                  </a:solidFill>
                  <a:latin typeface="Gill Sans"/>
                  <a:ea typeface="Gill Sans"/>
                  <a:cs typeface="Gill Sans"/>
                  <a:sym typeface="Gill Sans"/>
                </a:rPr>
                <a:t>2</a:t>
              </a:r>
              <a:endParaRPr sz="500"/>
            </a:p>
          </p:txBody>
        </p:sp>
        <p:sp>
          <p:nvSpPr>
            <p:cNvPr id="335" name="Google Shape;335;p67"/>
            <p:cNvSpPr txBox="1"/>
            <p:nvPr/>
          </p:nvSpPr>
          <p:spPr>
            <a:xfrm>
              <a:off x="3477748" y="1817231"/>
              <a:ext cx="21342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Prediction</a:t>
              </a:r>
              <a:endParaRPr sz="500"/>
            </a:p>
          </p:txBody>
        </p:sp>
      </p:grpSp>
      <p:sp>
        <p:nvSpPr>
          <p:cNvPr id="336" name="Google Shape;336;p67"/>
          <p:cNvSpPr/>
          <p:nvPr/>
        </p:nvSpPr>
        <p:spPr>
          <a:xfrm>
            <a:off x="2574726" y="2512219"/>
            <a:ext cx="1091925" cy="476213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7" name="Google Shape;337;p67"/>
          <p:cNvSpPr txBox="1"/>
          <p:nvPr/>
        </p:nvSpPr>
        <p:spPr>
          <a:xfrm>
            <a:off x="1166564" y="3159748"/>
            <a:ext cx="1386675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 information</a:t>
            </a:r>
            <a:endParaRPr sz="500"/>
          </a:p>
        </p:txBody>
      </p:sp>
      <p:pic>
        <p:nvPicPr>
          <p:cNvPr id="338" name="Google Shape;338;p67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81400" y="2191941"/>
            <a:ext cx="956749" cy="96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8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What is Human Intelligence?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would be the grade if I study 4 hours?</a:t>
            </a:r>
            <a:endParaRPr/>
          </a:p>
        </p:txBody>
      </p:sp>
      <p:pic>
        <p:nvPicPr>
          <p:cNvPr id="344" name="Google Shape;344;p6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0225" y="1855244"/>
            <a:ext cx="2622763" cy="2241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68"/>
          <p:cNvGrpSpPr/>
          <p:nvPr/>
        </p:nvGrpSpPr>
        <p:grpSpPr>
          <a:xfrm>
            <a:off x="5381625" y="2478286"/>
            <a:ext cx="2538672" cy="916362"/>
            <a:chOff x="0" y="0"/>
            <a:chExt cx="6769792" cy="2443631"/>
          </a:xfrm>
        </p:grpSpPr>
        <p:sp>
          <p:nvSpPr>
            <p:cNvPr id="346" name="Google Shape;346;p68"/>
            <p:cNvSpPr/>
            <p:nvPr/>
          </p:nvSpPr>
          <p:spPr>
            <a:xfrm>
              <a:off x="0" y="90487"/>
              <a:ext cx="2911800" cy="1269900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47" name="Google Shape;347;p68"/>
            <p:cNvSpPr txBox="1"/>
            <p:nvPr/>
          </p:nvSpPr>
          <p:spPr>
            <a:xfrm>
              <a:off x="3342592" y="0"/>
              <a:ext cx="3427200" cy="145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C7F"/>
                </a:buClr>
                <a:buFont typeface="Gill Sans"/>
                <a:buNone/>
              </a:pPr>
              <a:r>
                <a:rPr lang="en" sz="3400" b="0" i="1" u="none" strike="noStrike" cap="none">
                  <a:solidFill>
                    <a:srgbClr val="004C7F"/>
                  </a:solidFill>
                  <a:latin typeface="Gill Sans"/>
                  <a:ea typeface="Gill Sans"/>
                  <a:cs typeface="Gill Sans"/>
                  <a:sym typeface="Gill Sans"/>
                </a:rPr>
                <a:t>? points</a:t>
              </a:r>
              <a:endParaRPr sz="500"/>
            </a:p>
          </p:txBody>
        </p:sp>
        <p:sp>
          <p:nvSpPr>
            <p:cNvPr id="348" name="Google Shape;348;p68"/>
            <p:cNvSpPr txBox="1"/>
            <p:nvPr/>
          </p:nvSpPr>
          <p:spPr>
            <a:xfrm>
              <a:off x="3989019" y="1817231"/>
              <a:ext cx="21342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Prediction</a:t>
              </a:r>
              <a:endParaRPr sz="500"/>
            </a:p>
          </p:txBody>
        </p:sp>
      </p:grpSp>
      <p:grpSp>
        <p:nvGrpSpPr>
          <p:cNvPr id="349" name="Google Shape;349;p68"/>
          <p:cNvGrpSpPr/>
          <p:nvPr/>
        </p:nvGrpSpPr>
        <p:grpSpPr>
          <a:xfrm>
            <a:off x="1028032" y="2478286"/>
            <a:ext cx="2638619" cy="916362"/>
            <a:chOff x="-1" y="0"/>
            <a:chExt cx="7036318" cy="2443631"/>
          </a:xfrm>
        </p:grpSpPr>
        <p:sp>
          <p:nvSpPr>
            <p:cNvPr id="350" name="Google Shape;350;p68"/>
            <p:cNvSpPr/>
            <p:nvPr/>
          </p:nvSpPr>
          <p:spPr>
            <a:xfrm>
              <a:off x="4124517" y="90487"/>
              <a:ext cx="2911800" cy="1269900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1" name="Google Shape;351;p68"/>
            <p:cNvSpPr txBox="1"/>
            <p:nvPr/>
          </p:nvSpPr>
          <p:spPr>
            <a:xfrm>
              <a:off x="472048" y="1817231"/>
              <a:ext cx="24948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information</a:t>
              </a:r>
              <a:endParaRPr sz="500"/>
            </a:p>
          </p:txBody>
        </p:sp>
        <p:sp>
          <p:nvSpPr>
            <p:cNvPr id="352" name="Google Shape;352;p68"/>
            <p:cNvSpPr txBox="1"/>
            <p:nvPr/>
          </p:nvSpPr>
          <p:spPr>
            <a:xfrm>
              <a:off x="-1" y="0"/>
              <a:ext cx="3438900" cy="145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C7F"/>
                </a:buClr>
                <a:buFont typeface="Gill Sans"/>
                <a:buNone/>
              </a:pPr>
              <a:r>
                <a:rPr lang="en" sz="3400" b="0" i="1" u="none" strike="noStrike" cap="none">
                  <a:solidFill>
                    <a:srgbClr val="004C7F"/>
                  </a:solidFill>
                  <a:latin typeface="Gill Sans"/>
                  <a:ea typeface="Gill Sans"/>
                  <a:cs typeface="Gill Sans"/>
                  <a:sym typeface="Gill Sans"/>
                </a:rPr>
                <a:t>4 hours</a:t>
              </a:r>
              <a:endParaRPr sz="500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9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to dress?</a:t>
            </a:r>
            <a:endParaRPr/>
          </a:p>
        </p:txBody>
      </p:sp>
      <p:grpSp>
        <p:nvGrpSpPr>
          <p:cNvPr id="358" name="Google Shape;358;p69"/>
          <p:cNvGrpSpPr/>
          <p:nvPr/>
        </p:nvGrpSpPr>
        <p:grpSpPr>
          <a:xfrm>
            <a:off x="1393558" y="2105954"/>
            <a:ext cx="930339" cy="1288694"/>
            <a:chOff x="0" y="0"/>
            <a:chExt cx="2480904" cy="3436516"/>
          </a:xfrm>
        </p:grpSpPr>
        <p:pic>
          <p:nvPicPr>
            <p:cNvPr id="359" name="Google Shape;359;p69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2480904" cy="27202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0" name="Google Shape;360;p69"/>
            <p:cNvSpPr txBox="1"/>
            <p:nvPr/>
          </p:nvSpPr>
          <p:spPr>
            <a:xfrm>
              <a:off x="45125" y="2810116"/>
              <a:ext cx="23970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Information</a:t>
              </a:r>
              <a:endParaRPr sz="500"/>
            </a:p>
          </p:txBody>
        </p:sp>
      </p:grpSp>
      <p:sp>
        <p:nvSpPr>
          <p:cNvPr id="361" name="Google Shape;361;p69"/>
          <p:cNvSpPr/>
          <p:nvPr/>
        </p:nvSpPr>
        <p:spPr>
          <a:xfrm>
            <a:off x="2574726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2" name="Google Shape;362;p69"/>
          <p:cNvSpPr/>
          <p:nvPr/>
        </p:nvSpPr>
        <p:spPr>
          <a:xfrm>
            <a:off x="5381625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63" name="Google Shape;363;p69"/>
          <p:cNvGrpSpPr/>
          <p:nvPr/>
        </p:nvGrpSpPr>
        <p:grpSpPr>
          <a:xfrm>
            <a:off x="6476173" y="1919764"/>
            <a:ext cx="1286627" cy="1599899"/>
            <a:chOff x="0" y="0"/>
            <a:chExt cx="3431004" cy="4266397"/>
          </a:xfrm>
        </p:grpSpPr>
        <p:pic>
          <p:nvPicPr>
            <p:cNvPr id="364" name="Google Shape;364;p69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0"/>
              <a:ext cx="3431004" cy="343100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5" name="Google Shape;365;p69"/>
            <p:cNvSpPr txBox="1"/>
            <p:nvPr/>
          </p:nvSpPr>
          <p:spPr>
            <a:xfrm>
              <a:off x="1196673" y="3639997"/>
              <a:ext cx="104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Infer</a:t>
              </a:r>
              <a:endParaRPr sz="500"/>
            </a:p>
          </p:txBody>
        </p:sp>
      </p:grpSp>
      <p:pic>
        <p:nvPicPr>
          <p:cNvPr id="366" name="Google Shape;366;p69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626474" y="1912149"/>
            <a:ext cx="1769051" cy="166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70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is this picture?</a:t>
            </a:r>
            <a:endParaRPr/>
          </a:p>
        </p:txBody>
      </p:sp>
      <p:sp>
        <p:nvSpPr>
          <p:cNvPr id="372" name="Google Shape;372;p70"/>
          <p:cNvSpPr/>
          <p:nvPr/>
        </p:nvSpPr>
        <p:spPr>
          <a:xfrm>
            <a:off x="2574726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3" name="Google Shape;373;p70"/>
          <p:cNvSpPr/>
          <p:nvPr/>
        </p:nvSpPr>
        <p:spPr>
          <a:xfrm>
            <a:off x="5381625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74" name="Google Shape;374;p7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4732" y="2288381"/>
            <a:ext cx="1232635" cy="923094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70"/>
          <p:cNvSpPr txBox="1"/>
          <p:nvPr/>
        </p:nvSpPr>
        <p:spPr>
          <a:xfrm>
            <a:off x="6380971" y="2478275"/>
            <a:ext cx="12708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CAT</a:t>
            </a:r>
            <a:endParaRPr sz="500"/>
          </a:p>
        </p:txBody>
      </p:sp>
      <p:sp>
        <p:nvSpPr>
          <p:cNvPr id="376" name="Google Shape;376;p70"/>
          <p:cNvSpPr txBox="1"/>
          <p:nvPr/>
        </p:nvSpPr>
        <p:spPr>
          <a:xfrm>
            <a:off x="1166564" y="3159748"/>
            <a:ext cx="13866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 information</a:t>
            </a:r>
            <a:endParaRPr sz="500"/>
          </a:p>
        </p:txBody>
      </p:sp>
      <p:sp>
        <p:nvSpPr>
          <p:cNvPr id="377" name="Google Shape;377;p70"/>
          <p:cNvSpPr txBox="1"/>
          <p:nvPr/>
        </p:nvSpPr>
        <p:spPr>
          <a:xfrm>
            <a:off x="6685781" y="3159748"/>
            <a:ext cx="8004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Prediction</a:t>
            </a:r>
            <a:endParaRPr sz="500"/>
          </a:p>
        </p:txBody>
      </p:sp>
      <p:pic>
        <p:nvPicPr>
          <p:cNvPr id="378" name="Google Shape;378;p70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6474" y="1912149"/>
            <a:ext cx="1769051" cy="166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71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is this number?</a:t>
            </a:r>
            <a:endParaRPr/>
          </a:p>
        </p:txBody>
      </p:sp>
      <p:sp>
        <p:nvSpPr>
          <p:cNvPr id="384" name="Google Shape;384;p71"/>
          <p:cNvSpPr/>
          <p:nvPr/>
        </p:nvSpPr>
        <p:spPr>
          <a:xfrm>
            <a:off x="2574726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5" name="Google Shape;385;p71"/>
          <p:cNvSpPr/>
          <p:nvPr/>
        </p:nvSpPr>
        <p:spPr>
          <a:xfrm>
            <a:off x="5381625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6" name="Google Shape;386;p71"/>
          <p:cNvSpPr txBox="1"/>
          <p:nvPr/>
        </p:nvSpPr>
        <p:spPr>
          <a:xfrm>
            <a:off x="6904697" y="2478286"/>
            <a:ext cx="2817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2</a:t>
            </a:r>
            <a:endParaRPr sz="500"/>
          </a:p>
        </p:txBody>
      </p:sp>
      <p:sp>
        <p:nvSpPr>
          <p:cNvPr id="387" name="Google Shape;387;p71"/>
          <p:cNvSpPr txBox="1"/>
          <p:nvPr/>
        </p:nvSpPr>
        <p:spPr>
          <a:xfrm>
            <a:off x="1166564" y="3159748"/>
            <a:ext cx="13866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 information</a:t>
            </a:r>
            <a:endParaRPr sz="500"/>
          </a:p>
        </p:txBody>
      </p:sp>
      <p:sp>
        <p:nvSpPr>
          <p:cNvPr id="388" name="Google Shape;388;p71"/>
          <p:cNvSpPr txBox="1"/>
          <p:nvPr/>
        </p:nvSpPr>
        <p:spPr>
          <a:xfrm>
            <a:off x="6685781" y="3159748"/>
            <a:ext cx="8004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Prediction</a:t>
            </a:r>
            <a:endParaRPr sz="500"/>
          </a:p>
        </p:txBody>
      </p:sp>
      <p:pic>
        <p:nvPicPr>
          <p:cNvPr id="389" name="Google Shape;389;p71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1400" y="2191941"/>
            <a:ext cx="956749" cy="96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71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6474" y="1912149"/>
            <a:ext cx="1769051" cy="166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72"/>
          <p:cNvSpPr txBox="1">
            <a:spLocks noGrp="1"/>
          </p:cNvSpPr>
          <p:nvPr>
            <p:ph type="title"/>
          </p:nvPr>
        </p:nvSpPr>
        <p:spPr>
          <a:xfrm>
            <a:off x="431625" y="518963"/>
            <a:ext cx="8280900" cy="10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would be the grade if I study 4 hours?</a:t>
            </a:r>
            <a:endParaRPr/>
          </a:p>
        </p:txBody>
      </p:sp>
      <p:sp>
        <p:nvSpPr>
          <p:cNvPr id="396" name="Google Shape;396;p72"/>
          <p:cNvSpPr/>
          <p:nvPr/>
        </p:nvSpPr>
        <p:spPr>
          <a:xfrm>
            <a:off x="2574726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7" name="Google Shape;397;p72"/>
          <p:cNvSpPr/>
          <p:nvPr/>
        </p:nvSpPr>
        <p:spPr>
          <a:xfrm>
            <a:off x="5381625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8" name="Google Shape;398;p72"/>
          <p:cNvSpPr txBox="1"/>
          <p:nvPr/>
        </p:nvSpPr>
        <p:spPr>
          <a:xfrm>
            <a:off x="6635097" y="2478286"/>
            <a:ext cx="12852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? points</a:t>
            </a:r>
            <a:endParaRPr sz="500"/>
          </a:p>
        </p:txBody>
      </p:sp>
      <p:sp>
        <p:nvSpPr>
          <p:cNvPr id="399" name="Google Shape;399;p72"/>
          <p:cNvSpPr txBox="1"/>
          <p:nvPr/>
        </p:nvSpPr>
        <p:spPr>
          <a:xfrm>
            <a:off x="1205050" y="3159748"/>
            <a:ext cx="9357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information</a:t>
            </a:r>
            <a:endParaRPr sz="500"/>
          </a:p>
        </p:txBody>
      </p:sp>
      <p:sp>
        <p:nvSpPr>
          <p:cNvPr id="400" name="Google Shape;400;p72"/>
          <p:cNvSpPr txBox="1"/>
          <p:nvPr/>
        </p:nvSpPr>
        <p:spPr>
          <a:xfrm>
            <a:off x="6877507" y="3159748"/>
            <a:ext cx="8004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Prediction</a:t>
            </a:r>
            <a:endParaRPr sz="500"/>
          </a:p>
        </p:txBody>
      </p:sp>
      <p:sp>
        <p:nvSpPr>
          <p:cNvPr id="401" name="Google Shape;401;p72"/>
          <p:cNvSpPr txBox="1"/>
          <p:nvPr/>
        </p:nvSpPr>
        <p:spPr>
          <a:xfrm>
            <a:off x="1028032" y="2478286"/>
            <a:ext cx="12897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4 hours</a:t>
            </a:r>
            <a:endParaRPr sz="500"/>
          </a:p>
        </p:txBody>
      </p:sp>
      <p:pic>
        <p:nvPicPr>
          <p:cNvPr id="402" name="Google Shape;402;p7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26474" y="1912149"/>
            <a:ext cx="1769051" cy="166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3"/>
          <p:cNvSpPr/>
          <p:nvPr/>
        </p:nvSpPr>
        <p:spPr>
          <a:xfrm>
            <a:off x="2574726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8" name="Google Shape;408;p73"/>
          <p:cNvSpPr/>
          <p:nvPr/>
        </p:nvSpPr>
        <p:spPr>
          <a:xfrm>
            <a:off x="5381625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9" name="Google Shape;409;p73"/>
          <p:cNvSpPr txBox="1"/>
          <p:nvPr/>
        </p:nvSpPr>
        <p:spPr>
          <a:xfrm>
            <a:off x="6904697" y="2478286"/>
            <a:ext cx="2817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2</a:t>
            </a:r>
            <a:endParaRPr sz="500"/>
          </a:p>
        </p:txBody>
      </p:sp>
      <p:sp>
        <p:nvSpPr>
          <p:cNvPr id="410" name="Google Shape;410;p73"/>
          <p:cNvSpPr txBox="1"/>
          <p:nvPr/>
        </p:nvSpPr>
        <p:spPr>
          <a:xfrm>
            <a:off x="1166564" y="3159748"/>
            <a:ext cx="13866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 information</a:t>
            </a:r>
            <a:endParaRPr sz="500"/>
          </a:p>
        </p:txBody>
      </p:sp>
      <p:sp>
        <p:nvSpPr>
          <p:cNvPr id="411" name="Google Shape;411;p73"/>
          <p:cNvSpPr txBox="1"/>
          <p:nvPr/>
        </p:nvSpPr>
        <p:spPr>
          <a:xfrm>
            <a:off x="6685781" y="3159748"/>
            <a:ext cx="8004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Prediction</a:t>
            </a:r>
            <a:endParaRPr sz="500"/>
          </a:p>
        </p:txBody>
      </p:sp>
      <p:pic>
        <p:nvPicPr>
          <p:cNvPr id="412" name="Google Shape;412;p73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1400" y="2191941"/>
            <a:ext cx="956749" cy="964326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73"/>
          <p:cNvSpPr txBox="1">
            <a:spLocks noGrp="1"/>
          </p:cNvSpPr>
          <p:nvPr>
            <p:ph type="title"/>
          </p:nvPr>
        </p:nvSpPr>
        <p:spPr>
          <a:xfrm>
            <a:off x="431625" y="518963"/>
            <a:ext cx="8280900" cy="10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Machine needs lots of training</a:t>
            </a:r>
            <a:endParaRPr/>
          </a:p>
        </p:txBody>
      </p:sp>
      <p:pic>
        <p:nvPicPr>
          <p:cNvPr id="414" name="Google Shape;414;p73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6474" y="1912149"/>
            <a:ext cx="1769051" cy="166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7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57060" y="1903220"/>
            <a:ext cx="1769052" cy="16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74"/>
          <p:cNvSpPr txBox="1">
            <a:spLocks noGrp="1"/>
          </p:cNvSpPr>
          <p:nvPr>
            <p:ph type="title"/>
          </p:nvPr>
        </p:nvSpPr>
        <p:spPr>
          <a:xfrm>
            <a:off x="431625" y="518963"/>
            <a:ext cx="8280900" cy="10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Machine needs lots of training</a:t>
            </a:r>
            <a:endParaRPr/>
          </a:p>
        </p:txBody>
      </p:sp>
      <p:pic>
        <p:nvPicPr>
          <p:cNvPr id="421" name="Google Shape;421;p74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6394" y="1914172"/>
            <a:ext cx="2753228" cy="2064921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74"/>
          <p:cNvSpPr/>
          <p:nvPr/>
        </p:nvSpPr>
        <p:spPr>
          <a:xfrm>
            <a:off x="4027154" y="2574562"/>
            <a:ext cx="13725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3" name="Google Shape;423;p74"/>
          <p:cNvSpPr txBox="1"/>
          <p:nvPr/>
        </p:nvSpPr>
        <p:spPr>
          <a:xfrm>
            <a:off x="3787149" y="3127175"/>
            <a:ext cx="13725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training</a:t>
            </a:r>
            <a:endParaRPr sz="500"/>
          </a:p>
        </p:txBody>
      </p:sp>
      <p:sp>
        <p:nvSpPr>
          <p:cNvPr id="424" name="Google Shape;424;p74"/>
          <p:cNvSpPr txBox="1"/>
          <p:nvPr/>
        </p:nvSpPr>
        <p:spPr>
          <a:xfrm>
            <a:off x="6836184" y="1763316"/>
            <a:ext cx="11844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Model</a:t>
            </a:r>
            <a:endParaRPr sz="500"/>
          </a:p>
        </p:txBody>
      </p:sp>
      <p:sp>
        <p:nvSpPr>
          <p:cNvPr id="425" name="Google Shape;425;p74"/>
          <p:cNvSpPr txBox="1"/>
          <p:nvPr/>
        </p:nvSpPr>
        <p:spPr>
          <a:xfrm>
            <a:off x="1180488" y="4026684"/>
            <a:ext cx="23451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Labeled dataset</a:t>
            </a:r>
            <a:endParaRPr sz="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7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26474" y="1912149"/>
            <a:ext cx="1769051" cy="1668901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75"/>
          <p:cNvSpPr txBox="1">
            <a:spLocks noGrp="1"/>
          </p:cNvSpPr>
          <p:nvPr>
            <p:ph type="title"/>
          </p:nvPr>
        </p:nvSpPr>
        <p:spPr>
          <a:xfrm>
            <a:off x="431625" y="518963"/>
            <a:ext cx="8280900" cy="10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Predict (test) with trained model</a:t>
            </a:r>
            <a:endParaRPr/>
          </a:p>
        </p:txBody>
      </p:sp>
      <p:pic>
        <p:nvPicPr>
          <p:cNvPr id="432" name="Google Shape;432;p75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26863" y="1716905"/>
            <a:ext cx="63500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75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81644" y="1871663"/>
            <a:ext cx="63500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75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00706" y="2035373"/>
            <a:ext cx="63500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75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37628" y="2154436"/>
            <a:ext cx="63500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75"/>
          <p:cNvSpPr txBox="1"/>
          <p:nvPr/>
        </p:nvSpPr>
        <p:spPr>
          <a:xfrm>
            <a:off x="3521025" y="3581046"/>
            <a:ext cx="21021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Trained model</a:t>
            </a:r>
            <a:endParaRPr sz="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76"/>
          <p:cNvSpPr/>
          <p:nvPr/>
        </p:nvSpPr>
        <p:spPr>
          <a:xfrm>
            <a:off x="2574726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2" name="Google Shape;442;p76"/>
          <p:cNvSpPr txBox="1"/>
          <p:nvPr/>
        </p:nvSpPr>
        <p:spPr>
          <a:xfrm>
            <a:off x="1166564" y="3159748"/>
            <a:ext cx="13866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 information</a:t>
            </a:r>
            <a:endParaRPr sz="500"/>
          </a:p>
        </p:txBody>
      </p:sp>
      <p:pic>
        <p:nvPicPr>
          <p:cNvPr id="443" name="Google Shape;443;p7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1400" y="2268141"/>
            <a:ext cx="956749" cy="96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76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6474" y="1912149"/>
            <a:ext cx="1769051" cy="1668901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76"/>
          <p:cNvSpPr txBox="1">
            <a:spLocks noGrp="1"/>
          </p:cNvSpPr>
          <p:nvPr>
            <p:ph type="title"/>
          </p:nvPr>
        </p:nvSpPr>
        <p:spPr>
          <a:xfrm>
            <a:off x="431625" y="518963"/>
            <a:ext cx="8280900" cy="10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Predict (test) with trained model</a:t>
            </a:r>
            <a:endParaRPr/>
          </a:p>
        </p:txBody>
      </p:sp>
      <p:pic>
        <p:nvPicPr>
          <p:cNvPr id="446" name="Google Shape;446;p76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26863" y="1716905"/>
            <a:ext cx="63500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76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81644" y="1871663"/>
            <a:ext cx="63500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76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00706" y="2035373"/>
            <a:ext cx="63500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76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37628" y="2154436"/>
            <a:ext cx="63500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76"/>
          <p:cNvSpPr txBox="1"/>
          <p:nvPr/>
        </p:nvSpPr>
        <p:spPr>
          <a:xfrm>
            <a:off x="3521025" y="3581046"/>
            <a:ext cx="21021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Trained model</a:t>
            </a:r>
            <a:endParaRPr sz="500"/>
          </a:p>
        </p:txBody>
      </p:sp>
      <p:sp>
        <p:nvSpPr>
          <p:cNvPr id="451" name="Google Shape;451;p76"/>
          <p:cNvSpPr txBox="1"/>
          <p:nvPr/>
        </p:nvSpPr>
        <p:spPr>
          <a:xfrm>
            <a:off x="889157" y="3549951"/>
            <a:ext cx="18027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Test dataset</a:t>
            </a:r>
            <a:endParaRPr sz="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8600" y="1666875"/>
            <a:ext cx="5497825" cy="341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59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253" name="Google Shape;253;p59"/>
          <p:cNvSpPr txBox="1">
            <a:spLocks noGrp="1"/>
          </p:cNvSpPr>
          <p:nvPr>
            <p:ph type="body" idx="1"/>
          </p:nvPr>
        </p:nvSpPr>
        <p:spPr>
          <a:xfrm>
            <a:off x="475925" y="1360851"/>
            <a:ext cx="8081400" cy="24684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Basic understanding of machine learning/deep learning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PyTorch </a:t>
            </a:r>
            <a:r>
              <a:rPr lang="en" sz="2400"/>
              <a:t>implementation skills </a:t>
            </a:r>
            <a:endParaRPr sz="2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Zero to All!</a:t>
            </a:r>
            <a:endParaRPr sz="24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solidFill>
                  <a:schemeClr val="dk1"/>
                </a:solidFill>
              </a:rPr>
              <a:t>Basic algebra + probability 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solidFill>
                  <a:schemeClr val="dk1"/>
                </a:solidFill>
              </a:rPr>
              <a:t>Basic python</a:t>
            </a:r>
            <a:endParaRPr sz="1800"/>
          </a:p>
        </p:txBody>
      </p:sp>
      <p:sp>
        <p:nvSpPr>
          <p:cNvPr id="254" name="Google Shape;254;p59"/>
          <p:cNvSpPr txBox="1"/>
          <p:nvPr/>
        </p:nvSpPr>
        <p:spPr>
          <a:xfrm>
            <a:off x="6749350" y="35075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D595E"/>
                </a:solidFill>
                <a:highlight>
                  <a:srgbClr val="DCDCDD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Adapted the Illustration by Oliver Caviglioli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7"/>
          <p:cNvSpPr/>
          <p:nvPr/>
        </p:nvSpPr>
        <p:spPr>
          <a:xfrm>
            <a:off x="2574726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7" name="Google Shape;457;p77"/>
          <p:cNvSpPr/>
          <p:nvPr/>
        </p:nvSpPr>
        <p:spPr>
          <a:xfrm>
            <a:off x="5381625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8" name="Google Shape;458;p77"/>
          <p:cNvSpPr txBox="1"/>
          <p:nvPr/>
        </p:nvSpPr>
        <p:spPr>
          <a:xfrm>
            <a:off x="6904697" y="2478286"/>
            <a:ext cx="2817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2</a:t>
            </a:r>
            <a:endParaRPr sz="500"/>
          </a:p>
        </p:txBody>
      </p:sp>
      <p:sp>
        <p:nvSpPr>
          <p:cNvPr id="459" name="Google Shape;459;p77"/>
          <p:cNvSpPr txBox="1"/>
          <p:nvPr/>
        </p:nvSpPr>
        <p:spPr>
          <a:xfrm>
            <a:off x="1166564" y="3159748"/>
            <a:ext cx="13866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 information</a:t>
            </a:r>
            <a:endParaRPr sz="500"/>
          </a:p>
        </p:txBody>
      </p:sp>
      <p:sp>
        <p:nvSpPr>
          <p:cNvPr id="460" name="Google Shape;460;p77"/>
          <p:cNvSpPr txBox="1"/>
          <p:nvPr/>
        </p:nvSpPr>
        <p:spPr>
          <a:xfrm>
            <a:off x="6685781" y="3159748"/>
            <a:ext cx="8004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Prediction</a:t>
            </a:r>
            <a:endParaRPr sz="500"/>
          </a:p>
        </p:txBody>
      </p:sp>
      <p:pic>
        <p:nvPicPr>
          <p:cNvPr id="461" name="Google Shape;461;p7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1400" y="2268141"/>
            <a:ext cx="956749" cy="96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77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6474" y="1912149"/>
            <a:ext cx="1769051" cy="1668901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77"/>
          <p:cNvSpPr txBox="1">
            <a:spLocks noGrp="1"/>
          </p:cNvSpPr>
          <p:nvPr>
            <p:ph type="title"/>
          </p:nvPr>
        </p:nvSpPr>
        <p:spPr>
          <a:xfrm>
            <a:off x="431625" y="518963"/>
            <a:ext cx="8280900" cy="10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Predict (test) with trained model</a:t>
            </a:r>
            <a:endParaRPr/>
          </a:p>
        </p:txBody>
      </p:sp>
      <p:pic>
        <p:nvPicPr>
          <p:cNvPr id="464" name="Google Shape;464;p77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26863" y="1716905"/>
            <a:ext cx="63500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77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81644" y="1871663"/>
            <a:ext cx="63500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77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00706" y="2035373"/>
            <a:ext cx="63500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77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37628" y="2154436"/>
            <a:ext cx="63500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77"/>
          <p:cNvSpPr txBox="1"/>
          <p:nvPr/>
        </p:nvSpPr>
        <p:spPr>
          <a:xfrm>
            <a:off x="3521025" y="3581046"/>
            <a:ext cx="21021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Trained model</a:t>
            </a:r>
            <a:endParaRPr sz="500"/>
          </a:p>
        </p:txBody>
      </p:sp>
      <p:sp>
        <p:nvSpPr>
          <p:cNvPr id="469" name="Google Shape;469;p77"/>
          <p:cNvSpPr txBox="1"/>
          <p:nvPr/>
        </p:nvSpPr>
        <p:spPr>
          <a:xfrm>
            <a:off x="889157" y="3549951"/>
            <a:ext cx="18027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Test dataset</a:t>
            </a:r>
            <a:endParaRPr sz="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78"/>
          <p:cNvSpPr txBox="1">
            <a:spLocks noGrp="1"/>
          </p:cNvSpPr>
          <p:nvPr>
            <p:ph type="title"/>
          </p:nvPr>
        </p:nvSpPr>
        <p:spPr>
          <a:xfrm>
            <a:off x="431625" y="518963"/>
            <a:ext cx="8280900" cy="10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would be the grade if I study 4 hours?</a:t>
            </a:r>
            <a:endParaRPr/>
          </a:p>
        </p:txBody>
      </p:sp>
      <p:sp>
        <p:nvSpPr>
          <p:cNvPr id="475" name="Google Shape;475;p78"/>
          <p:cNvSpPr/>
          <p:nvPr/>
        </p:nvSpPr>
        <p:spPr>
          <a:xfrm>
            <a:off x="2654669" y="221753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6" name="Google Shape;476;p78"/>
          <p:cNvSpPr/>
          <p:nvPr/>
        </p:nvSpPr>
        <p:spPr>
          <a:xfrm>
            <a:off x="5461567" y="221753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7" name="Google Shape;477;p78"/>
          <p:cNvSpPr txBox="1"/>
          <p:nvPr/>
        </p:nvSpPr>
        <p:spPr>
          <a:xfrm>
            <a:off x="6715040" y="2183606"/>
            <a:ext cx="12852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? points</a:t>
            </a:r>
            <a:endParaRPr sz="500"/>
          </a:p>
        </p:txBody>
      </p:sp>
      <p:sp>
        <p:nvSpPr>
          <p:cNvPr id="478" name="Google Shape;478;p78"/>
          <p:cNvSpPr txBox="1"/>
          <p:nvPr/>
        </p:nvSpPr>
        <p:spPr>
          <a:xfrm>
            <a:off x="3608017" y="3988660"/>
            <a:ext cx="12660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Training dataset</a:t>
            </a:r>
            <a:endParaRPr sz="500"/>
          </a:p>
        </p:txBody>
      </p:sp>
      <p:sp>
        <p:nvSpPr>
          <p:cNvPr id="479" name="Google Shape;479;p78"/>
          <p:cNvSpPr txBox="1"/>
          <p:nvPr/>
        </p:nvSpPr>
        <p:spPr>
          <a:xfrm>
            <a:off x="6957449" y="2865068"/>
            <a:ext cx="8004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Prediction</a:t>
            </a:r>
            <a:endParaRPr sz="500"/>
          </a:p>
        </p:txBody>
      </p:sp>
      <p:sp>
        <p:nvSpPr>
          <p:cNvPr id="480" name="Google Shape;480;p78"/>
          <p:cNvSpPr txBox="1"/>
          <p:nvPr/>
        </p:nvSpPr>
        <p:spPr>
          <a:xfrm>
            <a:off x="1107975" y="2183606"/>
            <a:ext cx="12897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4 hours</a:t>
            </a:r>
            <a:endParaRPr sz="500"/>
          </a:p>
        </p:txBody>
      </p:sp>
      <p:pic>
        <p:nvPicPr>
          <p:cNvPr id="481" name="Google Shape;481;p7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417" y="1617470"/>
            <a:ext cx="1769051" cy="1668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82" name="Google Shape;482;p78"/>
          <p:cNvGraphicFramePr/>
          <p:nvPr/>
        </p:nvGraphicFramePr>
        <p:xfrm>
          <a:off x="1129603" y="3424238"/>
          <a:ext cx="3000000" cy="3000000"/>
        </p:xfrm>
        <a:graphic>
          <a:graphicData uri="http://schemas.openxmlformats.org/drawingml/2006/table">
            <a:tbl>
              <a:tblPr firstRow="1" firstCol="1">
                <a:noFill/>
                <a:tableStyleId>{6C5EEC48-03E0-4839-A717-D8CA9890398E}</a:tableStyleId>
              </a:tblPr>
              <a:tblGrid>
                <a:gridCol w="1138025"/>
                <a:gridCol w="1138025"/>
              </a:tblGrid>
              <a:tr h="272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Hours (x)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Points (y)</a:t>
                      </a:r>
                      <a:endParaRPr sz="500"/>
                    </a:p>
                  </a:txBody>
                  <a:tcPr marL="19050" marR="19050" marT="19050" marB="19050" anchor="ctr"/>
                </a:tc>
              </a:tr>
              <a:tr h="272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1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/>
                        <a:t>2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72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/>
                        <a:t>4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72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/>
                        <a:t>6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72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4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/>
                        <a:t>?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483" name="Google Shape;483;p78"/>
          <p:cNvSpPr txBox="1"/>
          <p:nvPr/>
        </p:nvSpPr>
        <p:spPr>
          <a:xfrm>
            <a:off x="3634506" y="4520037"/>
            <a:ext cx="9870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Test dataset</a:t>
            </a:r>
            <a:endParaRPr sz="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3875" y="418775"/>
            <a:ext cx="4709299" cy="430595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79"/>
          <p:cNvSpPr txBox="1"/>
          <p:nvPr/>
        </p:nvSpPr>
        <p:spPr>
          <a:xfrm>
            <a:off x="4658875" y="4838700"/>
            <a:ext cx="6049200" cy="4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Deep Learning </a:t>
            </a: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by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4"/>
              </a:rPr>
              <a:t>Ian Goodfellow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5"/>
              </a:rPr>
              <a:t>Yoshua Bengio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6"/>
              </a:rPr>
              <a:t>Aaron Courville</a:t>
            </a:r>
            <a:endParaRPr sz="1000" u="sng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  <a:hlinkClick r:id="rId6"/>
            </a:endParaRPr>
          </a:p>
        </p:txBody>
      </p:sp>
      <p:sp>
        <p:nvSpPr>
          <p:cNvPr id="490" name="Google Shape;490;p79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Deep Learning?</a:t>
            </a:r>
            <a:endParaRPr sz="3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912" y="766200"/>
            <a:ext cx="6504174" cy="4135674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80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Why We Care?</a:t>
            </a:r>
            <a:endParaRPr sz="3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97" name="Google Shape;497;p80"/>
          <p:cNvSpPr txBox="1"/>
          <p:nvPr/>
        </p:nvSpPr>
        <p:spPr>
          <a:xfrm>
            <a:off x="6149650" y="4597600"/>
            <a:ext cx="6303900" cy="8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More demos at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https://ml-showcase.com/</a:t>
            </a:r>
            <a:r>
              <a:rPr lang="en" sz="1200">
                <a:solidFill>
                  <a:schemeClr val="dk1"/>
                </a:solidFill>
              </a:rPr>
              <a:t> </a:t>
            </a:r>
            <a:endParaRPr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4025" y="558250"/>
            <a:ext cx="3220362" cy="4393675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81"/>
          <p:cNvSpPr/>
          <p:nvPr/>
        </p:nvSpPr>
        <p:spPr>
          <a:xfrm>
            <a:off x="6027175" y="579400"/>
            <a:ext cx="2417400" cy="44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81"/>
          <p:cNvSpPr txBox="1"/>
          <p:nvPr/>
        </p:nvSpPr>
        <p:spPr>
          <a:xfrm>
            <a:off x="4658875" y="4838700"/>
            <a:ext cx="6049200" cy="4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Deep Learning </a:t>
            </a: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by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4"/>
              </a:rPr>
              <a:t>Ian Goodfellow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5"/>
              </a:rPr>
              <a:t>Yoshua Bengio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6"/>
              </a:rPr>
              <a:t>Aaron Courville</a:t>
            </a:r>
            <a:endParaRPr sz="1000" u="sng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  <a:hlinkClick r:id="rId6"/>
            </a:endParaRPr>
          </a:p>
        </p:txBody>
      </p:sp>
      <p:sp>
        <p:nvSpPr>
          <p:cNvPr id="505" name="Google Shape;505;p81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Why We Care as Developer?</a:t>
            </a:r>
            <a:endParaRPr sz="3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Google Shape;510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4025" y="558250"/>
            <a:ext cx="3220362" cy="4393675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82"/>
          <p:cNvSpPr/>
          <p:nvPr/>
        </p:nvSpPr>
        <p:spPr>
          <a:xfrm>
            <a:off x="6679850" y="579400"/>
            <a:ext cx="1764900" cy="44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82"/>
          <p:cNvSpPr txBox="1"/>
          <p:nvPr/>
        </p:nvSpPr>
        <p:spPr>
          <a:xfrm>
            <a:off x="4658875" y="4838700"/>
            <a:ext cx="6049200" cy="4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Deep Learning </a:t>
            </a: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by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4"/>
              </a:rPr>
              <a:t>Ian Goodfellow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5"/>
              </a:rPr>
              <a:t>Yoshua Bengio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6"/>
              </a:rPr>
              <a:t>Aaron Courville</a:t>
            </a:r>
            <a:endParaRPr sz="1000" u="sng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  <a:hlinkClick r:id="rId6"/>
            </a:endParaRPr>
          </a:p>
        </p:txBody>
      </p:sp>
      <p:sp>
        <p:nvSpPr>
          <p:cNvPr id="513" name="Google Shape;513;p82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Why We Care as Developer?</a:t>
            </a:r>
            <a:endParaRPr sz="3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Why We Care as Developer?</a:t>
            </a:r>
            <a:endParaRPr sz="30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519" name="Google Shape;519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4025" y="558250"/>
            <a:ext cx="3220362" cy="4393675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83"/>
          <p:cNvSpPr txBox="1"/>
          <p:nvPr/>
        </p:nvSpPr>
        <p:spPr>
          <a:xfrm>
            <a:off x="4658875" y="4838700"/>
            <a:ext cx="6049200" cy="4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Deep Learning </a:t>
            </a: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by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4"/>
              </a:rPr>
              <a:t>Ian Goodfellow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5"/>
              </a:rPr>
              <a:t>Yoshua Bengio</a:t>
            </a:r>
            <a:r>
              <a:rPr lang="en" sz="900">
                <a:solidFill>
                  <a:srgbClr val="181818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" sz="1000" u="sng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6"/>
              </a:rPr>
              <a:t>Aaron Courville</a:t>
            </a:r>
            <a:endParaRPr sz="1000" u="sng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  <a:hlinkClick r:id="rId6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84" descr="pasted-image.tif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09042" y="1013568"/>
            <a:ext cx="5084100" cy="254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84"/>
          <p:cNvSpPr txBox="1">
            <a:spLocks noGrp="1"/>
          </p:cNvSpPr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Rule based VS </a:t>
            </a:r>
            <a:r>
              <a:rPr lang="en"/>
              <a:t>representation</a:t>
            </a: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learning</a:t>
            </a:r>
            <a:endParaRPr/>
          </a:p>
        </p:txBody>
      </p:sp>
      <p:pic>
        <p:nvPicPr>
          <p:cNvPr id="527" name="Google Shape;527;p84" descr="pasted-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6308" y="1380713"/>
            <a:ext cx="2564100" cy="334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84" descr="pasted-image.tiff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48752" y="3307669"/>
            <a:ext cx="1524300" cy="1397700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84"/>
          <p:cNvSpPr/>
          <p:nvPr/>
        </p:nvSpPr>
        <p:spPr>
          <a:xfrm>
            <a:off x="4042302" y="2768525"/>
            <a:ext cx="1059300" cy="572700"/>
          </a:xfrm>
          <a:prstGeom prst="rightArrow">
            <a:avLst>
              <a:gd name="adj1" fmla="val 32000"/>
              <a:gd name="adj2" fmla="val 64000"/>
            </a:avLst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8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Good News</a:t>
            </a:r>
            <a:endParaRPr sz="34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35" name="Google Shape;535;p85"/>
          <p:cNvSpPr txBox="1">
            <a:spLocks noGrp="1"/>
          </p:cNvSpPr>
          <p:nvPr>
            <p:ph type="body" idx="1"/>
          </p:nvPr>
        </p:nvSpPr>
        <p:spPr>
          <a:xfrm>
            <a:off x="69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8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 sz="24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Deep Learning is not too difficult (yet)</a:t>
            </a:r>
            <a:endParaRPr sz="24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○"/>
            </a:pPr>
            <a:r>
              <a:rPr lang="en" sz="24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Basic algebra + probability + python</a:t>
            </a:r>
            <a:endParaRPr sz="24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○"/>
            </a:pPr>
            <a:r>
              <a:rPr lang="en" sz="24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Less than one year study</a:t>
            </a:r>
            <a:endParaRPr sz="24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 sz="24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Many frameworks </a:t>
            </a:r>
            <a:endParaRPr sz="24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 sz="24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Unlimited study resources </a:t>
            </a:r>
            <a:endParaRPr sz="24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 sz="24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And most of all, it’s really fun</a:t>
            </a:r>
            <a:endParaRPr b="1">
              <a:latin typeface="Candara"/>
              <a:ea typeface="Candara"/>
              <a:cs typeface="Candara"/>
              <a:sym typeface="Candara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latin typeface="Candara"/>
              <a:ea typeface="Candara"/>
              <a:cs typeface="Candara"/>
              <a:sym typeface="Candara"/>
            </a:endParaRPr>
          </a:p>
        </p:txBody>
      </p:sp>
      <p:pic>
        <p:nvPicPr>
          <p:cNvPr id="536" name="Google Shape;536;p85" descr="pasted-image.tif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55400" y="2174137"/>
            <a:ext cx="2629800" cy="137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85" descr="pasted-image.tiff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55401" y="3758376"/>
            <a:ext cx="2629800" cy="108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85" descr="pasted-image.tiff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55400" y="1000275"/>
            <a:ext cx="2629800" cy="96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86"/>
          <p:cNvSpPr txBox="1">
            <a:spLocks noGrp="1"/>
          </p:cNvSpPr>
          <p:nvPr>
            <p:ph type="body" idx="1"/>
          </p:nvPr>
        </p:nvSpPr>
        <p:spPr>
          <a:xfrm>
            <a:off x="328275" y="1074025"/>
            <a:ext cx="8545500" cy="24504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PyTorch is a python package that provides two high-level features:</a:t>
            </a:r>
            <a:endParaRPr sz="2400"/>
          </a:p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Tensor computation (like numpy) with strong GPU acceleration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Deep Neural Networks built on a tape-based autograd system</a:t>
            </a:r>
            <a:endParaRPr sz="2200"/>
          </a:p>
        </p:txBody>
      </p:sp>
      <p:sp>
        <p:nvSpPr>
          <p:cNvPr id="544" name="Google Shape;544;p86"/>
          <p:cNvSpPr txBox="1"/>
          <p:nvPr/>
        </p:nvSpPr>
        <p:spPr>
          <a:xfrm>
            <a:off x="6996050" y="4498525"/>
            <a:ext cx="3000000" cy="9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http://pytorch.org/about/</a:t>
            </a:r>
            <a:r>
              <a:rPr lang="en"/>
              <a:t> </a:t>
            </a:r>
            <a:endParaRPr/>
          </a:p>
        </p:txBody>
      </p:sp>
      <p:pic>
        <p:nvPicPr>
          <p:cNvPr id="545" name="Google Shape;545;p86" descr="Image result for pytorch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275" y="206825"/>
            <a:ext cx="2933699" cy="58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0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What is ML?</a:t>
            </a:r>
            <a:endParaRPr/>
          </a:p>
        </p:txBody>
      </p:sp>
      <p:pic>
        <p:nvPicPr>
          <p:cNvPr id="260" name="Google Shape;260;p6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93256" y="1752063"/>
            <a:ext cx="2754109" cy="2598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87"/>
          <p:cNvSpPr txBox="1">
            <a:spLocks noGrp="1"/>
          </p:cNvSpPr>
          <p:nvPr>
            <p:ph type="body" idx="1"/>
          </p:nvPr>
        </p:nvSpPr>
        <p:spPr>
          <a:xfrm>
            <a:off x="299250" y="1293000"/>
            <a:ext cx="8545500" cy="32538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 sz="2400"/>
              <a:t>More Pythonic (imperative) </a:t>
            </a:r>
            <a:endParaRPr sz="2400"/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400"/>
              <a:t>Flexible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Intuitive and cleaner code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Easy to debug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More Neural Networkic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Write code as the network works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forward/backward</a:t>
            </a:r>
            <a:endParaRPr sz="2400"/>
          </a:p>
        </p:txBody>
      </p:sp>
      <p:pic>
        <p:nvPicPr>
          <p:cNvPr id="551" name="Google Shape;551;p87" descr="Image result for pytorch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550" y="328163"/>
            <a:ext cx="2933699" cy="581025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87"/>
          <p:cNvSpPr txBox="1"/>
          <p:nvPr/>
        </p:nvSpPr>
        <p:spPr>
          <a:xfrm>
            <a:off x="1727125" y="-75975"/>
            <a:ext cx="3000000" cy="15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Why</a:t>
            </a:r>
            <a:endParaRPr sz="4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8"/>
          <p:cNvSpPr txBox="1">
            <a:spLocks noGrp="1"/>
          </p:cNvSpPr>
          <p:nvPr>
            <p:ph type="title"/>
          </p:nvPr>
        </p:nvSpPr>
        <p:spPr>
          <a:xfrm>
            <a:off x="2147691" y="140639"/>
            <a:ext cx="24207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4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Install </a:t>
            </a:r>
            <a:endParaRPr/>
          </a:p>
        </p:txBody>
      </p:sp>
      <p:pic>
        <p:nvPicPr>
          <p:cNvPr id="558" name="Google Shape;558;p8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91559" y="144261"/>
            <a:ext cx="1070893" cy="1070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8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3378" y="1282091"/>
            <a:ext cx="7270504" cy="3226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p88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39050" y="272366"/>
            <a:ext cx="2578217" cy="700513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88"/>
          <p:cNvSpPr txBox="1"/>
          <p:nvPr/>
        </p:nvSpPr>
        <p:spPr>
          <a:xfrm>
            <a:off x="7605650" y="4498525"/>
            <a:ext cx="3000000" cy="9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http://pytorch.org</a:t>
            </a:r>
            <a:r>
              <a:rPr lang="en" u="sng">
                <a:solidFill>
                  <a:schemeClr val="hlink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9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1-1: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 PyTorch on your computer!</a:t>
            </a:r>
            <a:endParaRPr/>
          </a:p>
        </p:txBody>
      </p:sp>
      <p:sp>
        <p:nvSpPr>
          <p:cNvPr id="567" name="Google Shape;567;p89"/>
          <p:cNvSpPr txBox="1"/>
          <p:nvPr/>
        </p:nvSpPr>
        <p:spPr>
          <a:xfrm>
            <a:off x="990375" y="2048950"/>
            <a:ext cx="7163400" cy="2317500"/>
          </a:xfrm>
          <a:prstGeom prst="rect">
            <a:avLst/>
          </a:prstGeom>
          <a:noFill/>
          <a:ln w="952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09:40 $ </a:t>
            </a:r>
            <a:r>
              <a:rPr lang="en" b="1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python3</a:t>
            </a:r>
            <a:endParaRPr b="1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Python 3.6.2 (v3.6.2:5fd33b5926,Jul 16 2017, 20:11:06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[GCC 4.2.1 (Apple Inc. build 5666) (dot 3)] on darwin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 "help", "copyright", "credits" or "license" for more information.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lang="en" b="1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import torch</a:t>
            </a:r>
            <a:endParaRPr b="1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lang="en" b="1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print(torch.__version__)</a:t>
            </a:r>
            <a:endParaRPr b="1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0.2.0_3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lang="en" b="1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# Happy!!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0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573" name="Google Shape;573;p90"/>
          <p:cNvSpPr txBox="1">
            <a:spLocks noGrp="1"/>
          </p:cNvSpPr>
          <p:nvPr>
            <p:ph type="body" idx="1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Linear, Logistic, softmax models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DNN: Deep Neural Net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CNN: Convolutional Neural Net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RNN: Recurrent Neural Net</a:t>
            </a:r>
            <a:endParaRPr sz="2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Write everything in PyTorch</a:t>
            </a:r>
            <a:endParaRPr sz="22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8" name="Google Shape;578;p91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91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91"/>
          <p:cNvSpPr txBox="1"/>
          <p:nvPr/>
        </p:nvSpPr>
        <p:spPr>
          <a:xfrm>
            <a:off x="4673375" y="2022550"/>
            <a:ext cx="3606000" cy="10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lang="en" sz="3400" b="1" i="0" u="none" strike="noStrike" cap="non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2: </a:t>
            </a:r>
            <a:endParaRPr sz="50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lang="en" sz="3400" b="1" i="0" u="none" strike="noStrike" cap="non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 Model</a:t>
            </a:r>
            <a:endParaRPr sz="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1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What is Human Intelligence?</a:t>
            </a:r>
            <a:endParaRPr/>
          </a:p>
        </p:txBody>
      </p:sp>
      <p:pic>
        <p:nvPicPr>
          <p:cNvPr id="266" name="Google Shape;266;p61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0225" y="1855244"/>
            <a:ext cx="2622763" cy="2241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62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What is Human Intelligence?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to eat for lunch?</a:t>
            </a:r>
            <a:endParaRPr/>
          </a:p>
        </p:txBody>
      </p:sp>
      <p:pic>
        <p:nvPicPr>
          <p:cNvPr id="272" name="Google Shape;272;p6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0225" y="1855244"/>
            <a:ext cx="2622763" cy="2241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63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What is Human Intelligence?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to eat for lunch?</a:t>
            </a:r>
            <a:endParaRPr/>
          </a:p>
        </p:txBody>
      </p:sp>
      <p:pic>
        <p:nvPicPr>
          <p:cNvPr id="278" name="Google Shape;278;p63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0225" y="1855244"/>
            <a:ext cx="2622763" cy="2241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63"/>
          <p:cNvGrpSpPr/>
          <p:nvPr/>
        </p:nvGrpSpPr>
        <p:grpSpPr>
          <a:xfrm>
            <a:off x="1393558" y="2105954"/>
            <a:ext cx="930339" cy="1288694"/>
            <a:chOff x="0" y="0"/>
            <a:chExt cx="2480904" cy="3436516"/>
          </a:xfrm>
        </p:grpSpPr>
        <p:pic>
          <p:nvPicPr>
            <p:cNvPr id="280" name="Google Shape;280;p63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0"/>
              <a:ext cx="2480904" cy="27202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1" name="Google Shape;281;p63"/>
            <p:cNvSpPr txBox="1"/>
            <p:nvPr/>
          </p:nvSpPr>
          <p:spPr>
            <a:xfrm>
              <a:off x="45125" y="2810116"/>
              <a:ext cx="23970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Information</a:t>
              </a:r>
              <a:endParaRPr sz="500"/>
            </a:p>
          </p:txBody>
        </p:sp>
      </p:grpSp>
      <p:sp>
        <p:nvSpPr>
          <p:cNvPr id="282" name="Google Shape;282;p63"/>
          <p:cNvSpPr/>
          <p:nvPr/>
        </p:nvSpPr>
        <p:spPr>
          <a:xfrm>
            <a:off x="2574726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64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What is Human Intelligence?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to eat for lunch?</a:t>
            </a:r>
            <a:endParaRPr/>
          </a:p>
        </p:txBody>
      </p:sp>
      <p:pic>
        <p:nvPicPr>
          <p:cNvPr id="288" name="Google Shape;288;p6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0225" y="1855244"/>
            <a:ext cx="2622763" cy="2241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9" name="Google Shape;289;p64"/>
          <p:cNvGrpSpPr/>
          <p:nvPr/>
        </p:nvGrpSpPr>
        <p:grpSpPr>
          <a:xfrm>
            <a:off x="1393558" y="2105954"/>
            <a:ext cx="930339" cy="1288694"/>
            <a:chOff x="0" y="0"/>
            <a:chExt cx="2480904" cy="3436516"/>
          </a:xfrm>
        </p:grpSpPr>
        <p:pic>
          <p:nvPicPr>
            <p:cNvPr id="290" name="Google Shape;290;p64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0"/>
              <a:ext cx="2480904" cy="27202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1" name="Google Shape;291;p64"/>
            <p:cNvSpPr txBox="1"/>
            <p:nvPr/>
          </p:nvSpPr>
          <p:spPr>
            <a:xfrm>
              <a:off x="45125" y="2810116"/>
              <a:ext cx="23970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Information</a:t>
              </a:r>
              <a:endParaRPr sz="500"/>
            </a:p>
          </p:txBody>
        </p:sp>
      </p:grpSp>
      <p:grpSp>
        <p:nvGrpSpPr>
          <p:cNvPr id="292" name="Google Shape;292;p64"/>
          <p:cNvGrpSpPr/>
          <p:nvPr/>
        </p:nvGrpSpPr>
        <p:grpSpPr>
          <a:xfrm>
            <a:off x="6570988" y="2184377"/>
            <a:ext cx="1401432" cy="1165622"/>
            <a:chOff x="0" y="0"/>
            <a:chExt cx="3737152" cy="3108324"/>
          </a:xfrm>
        </p:grpSpPr>
        <p:pic>
          <p:nvPicPr>
            <p:cNvPr id="293" name="Google Shape;293;p64" descr="Imag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3737152" cy="20667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4" name="Google Shape;294;p64"/>
            <p:cNvSpPr txBox="1"/>
            <p:nvPr/>
          </p:nvSpPr>
          <p:spPr>
            <a:xfrm>
              <a:off x="1348652" y="2481924"/>
              <a:ext cx="104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Infer</a:t>
              </a:r>
              <a:endParaRPr sz="500"/>
            </a:p>
          </p:txBody>
        </p:sp>
      </p:grpSp>
      <p:sp>
        <p:nvSpPr>
          <p:cNvPr id="295" name="Google Shape;295;p64"/>
          <p:cNvSpPr/>
          <p:nvPr/>
        </p:nvSpPr>
        <p:spPr>
          <a:xfrm>
            <a:off x="2574726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6" name="Google Shape;296;p64"/>
          <p:cNvSpPr/>
          <p:nvPr/>
        </p:nvSpPr>
        <p:spPr>
          <a:xfrm>
            <a:off x="5381625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65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What is Human Intelligence?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to dress?</a:t>
            </a:r>
            <a:endParaRPr/>
          </a:p>
        </p:txBody>
      </p:sp>
      <p:pic>
        <p:nvPicPr>
          <p:cNvPr id="302" name="Google Shape;302;p6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0225" y="1855244"/>
            <a:ext cx="2622763" cy="2241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3" name="Google Shape;303;p65"/>
          <p:cNvGrpSpPr/>
          <p:nvPr/>
        </p:nvGrpSpPr>
        <p:grpSpPr>
          <a:xfrm>
            <a:off x="1393558" y="2105954"/>
            <a:ext cx="930339" cy="1288694"/>
            <a:chOff x="0" y="0"/>
            <a:chExt cx="2480904" cy="3436516"/>
          </a:xfrm>
        </p:grpSpPr>
        <p:pic>
          <p:nvPicPr>
            <p:cNvPr id="304" name="Google Shape;304;p65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0"/>
              <a:ext cx="2480904" cy="27202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5" name="Google Shape;305;p65"/>
            <p:cNvSpPr txBox="1"/>
            <p:nvPr/>
          </p:nvSpPr>
          <p:spPr>
            <a:xfrm>
              <a:off x="45125" y="2810116"/>
              <a:ext cx="23970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Information</a:t>
              </a:r>
              <a:endParaRPr sz="500"/>
            </a:p>
          </p:txBody>
        </p:sp>
      </p:grpSp>
      <p:sp>
        <p:nvSpPr>
          <p:cNvPr id="306" name="Google Shape;306;p65"/>
          <p:cNvSpPr/>
          <p:nvPr/>
        </p:nvSpPr>
        <p:spPr>
          <a:xfrm>
            <a:off x="2574726" y="2512219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07" name="Google Shape;307;p65"/>
          <p:cNvGrpSpPr/>
          <p:nvPr/>
        </p:nvGrpSpPr>
        <p:grpSpPr>
          <a:xfrm>
            <a:off x="5381625" y="1919764"/>
            <a:ext cx="2381174" cy="1599899"/>
            <a:chOff x="0" y="0"/>
            <a:chExt cx="6349797" cy="4266397"/>
          </a:xfrm>
        </p:grpSpPr>
        <p:sp>
          <p:nvSpPr>
            <p:cNvPr id="308" name="Google Shape;308;p65"/>
            <p:cNvSpPr/>
            <p:nvPr/>
          </p:nvSpPr>
          <p:spPr>
            <a:xfrm>
              <a:off x="0" y="1579877"/>
              <a:ext cx="2911800" cy="1269900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309" name="Google Shape;309;p65"/>
            <p:cNvGrpSpPr/>
            <p:nvPr/>
          </p:nvGrpSpPr>
          <p:grpSpPr>
            <a:xfrm>
              <a:off x="2918793" y="0"/>
              <a:ext cx="3431004" cy="4266397"/>
              <a:chOff x="0" y="0"/>
              <a:chExt cx="3431004" cy="4266397"/>
            </a:xfrm>
          </p:grpSpPr>
          <p:pic>
            <p:nvPicPr>
              <p:cNvPr id="310" name="Google Shape;310;p65" descr="Image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0" y="0"/>
                <a:ext cx="3431004" cy="343100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11" name="Google Shape;311;p65"/>
              <p:cNvSpPr txBox="1"/>
              <p:nvPr/>
            </p:nvSpPr>
            <p:spPr>
              <a:xfrm>
                <a:off x="1196673" y="3639997"/>
                <a:ext cx="1043100" cy="62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6775" tIns="26775" rIns="26775" bIns="267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lang="en" sz="1200" b="1" i="0" u="none" strike="noStrike" cap="non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Infer</a:t>
                </a:r>
                <a:endParaRPr sz="500"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6"/>
          <p:cNvSpPr txBox="1">
            <a:spLocks noGrp="1"/>
          </p:cNvSpPr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What is Human Intelligence?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What is this picture?</a:t>
            </a:r>
            <a:endParaRPr/>
          </a:p>
        </p:txBody>
      </p:sp>
      <p:pic>
        <p:nvPicPr>
          <p:cNvPr id="317" name="Google Shape;317;p6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0225" y="1855244"/>
            <a:ext cx="2622763" cy="2241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8" name="Google Shape;318;p66"/>
          <p:cNvGrpSpPr/>
          <p:nvPr/>
        </p:nvGrpSpPr>
        <p:grpSpPr>
          <a:xfrm>
            <a:off x="1166564" y="2288381"/>
            <a:ext cx="2500087" cy="1106266"/>
            <a:chOff x="-1" y="0"/>
            <a:chExt cx="6666900" cy="2950044"/>
          </a:xfrm>
        </p:grpSpPr>
        <p:sp>
          <p:nvSpPr>
            <p:cNvPr id="319" name="Google Shape;319;p66"/>
            <p:cNvSpPr/>
            <p:nvPr/>
          </p:nvSpPr>
          <p:spPr>
            <a:xfrm>
              <a:off x="3755099" y="596900"/>
              <a:ext cx="2911800" cy="1269900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320" name="Google Shape;320;p66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5115" y="0"/>
              <a:ext cx="3287026" cy="246158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1" name="Google Shape;321;p66"/>
            <p:cNvSpPr txBox="1"/>
            <p:nvPr/>
          </p:nvSpPr>
          <p:spPr>
            <a:xfrm>
              <a:off x="-1" y="2323644"/>
              <a:ext cx="36978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Image information</a:t>
              </a:r>
              <a:endParaRPr sz="500"/>
            </a:p>
          </p:txBody>
        </p:sp>
      </p:grpSp>
      <p:grpSp>
        <p:nvGrpSpPr>
          <p:cNvPr id="322" name="Google Shape;322;p66"/>
          <p:cNvGrpSpPr/>
          <p:nvPr/>
        </p:nvGrpSpPr>
        <p:grpSpPr>
          <a:xfrm>
            <a:off x="5381625" y="2478281"/>
            <a:ext cx="2104481" cy="916366"/>
            <a:chOff x="0" y="-12"/>
            <a:chExt cx="5611948" cy="2443643"/>
          </a:xfrm>
        </p:grpSpPr>
        <p:sp>
          <p:nvSpPr>
            <p:cNvPr id="323" name="Google Shape;323;p66"/>
            <p:cNvSpPr/>
            <p:nvPr/>
          </p:nvSpPr>
          <p:spPr>
            <a:xfrm>
              <a:off x="0" y="90487"/>
              <a:ext cx="2911800" cy="1269900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24" name="Google Shape;324;p66"/>
            <p:cNvSpPr txBox="1"/>
            <p:nvPr/>
          </p:nvSpPr>
          <p:spPr>
            <a:xfrm>
              <a:off x="2911850" y="-12"/>
              <a:ext cx="2484600" cy="145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C7F"/>
                </a:buClr>
                <a:buFont typeface="Gill Sans"/>
                <a:buNone/>
              </a:pPr>
              <a:r>
                <a:rPr lang="en" sz="3400" b="0" i="1" u="none" strike="noStrike" cap="none">
                  <a:solidFill>
                    <a:srgbClr val="004C7F"/>
                  </a:solidFill>
                  <a:latin typeface="Gill Sans"/>
                  <a:ea typeface="Gill Sans"/>
                  <a:cs typeface="Gill Sans"/>
                  <a:sym typeface="Gill Sans"/>
                </a:rPr>
                <a:t>CAT</a:t>
              </a:r>
              <a:endParaRPr sz="500"/>
            </a:p>
          </p:txBody>
        </p:sp>
        <p:sp>
          <p:nvSpPr>
            <p:cNvPr id="325" name="Google Shape;325;p66"/>
            <p:cNvSpPr txBox="1"/>
            <p:nvPr/>
          </p:nvSpPr>
          <p:spPr>
            <a:xfrm>
              <a:off x="3477748" y="1817231"/>
              <a:ext cx="21342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Prediction</a:t>
              </a:r>
              <a:endParaRPr sz="50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1013</Words>
  <Application>Microsoft Macintosh PowerPoint</Application>
  <PresentationFormat>如螢幕大小 (16:9)</PresentationFormat>
  <Paragraphs>198</Paragraphs>
  <Slides>34</Slides>
  <Notes>34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34</vt:i4>
      </vt:variant>
    </vt:vector>
  </HeadingPairs>
  <TitlesOfParts>
    <vt:vector size="46" baseType="lpstr">
      <vt:lpstr>Gill Sans</vt:lpstr>
      <vt:lpstr>Consolas</vt:lpstr>
      <vt:lpstr>Arial</vt:lpstr>
      <vt:lpstr>Helvetica Neue</vt:lpstr>
      <vt:lpstr>Calibri</vt:lpstr>
      <vt:lpstr>Candara</vt:lpstr>
      <vt:lpstr>Helvetica Neue Light</vt:lpstr>
      <vt:lpstr>Times New Roman</vt:lpstr>
      <vt:lpstr>Georgia</vt:lpstr>
      <vt:lpstr>Simple Light</vt:lpstr>
      <vt:lpstr>White</vt:lpstr>
      <vt:lpstr>White</vt:lpstr>
      <vt:lpstr>ML/DL for Everyone with  </vt:lpstr>
      <vt:lpstr>Goals</vt:lpstr>
      <vt:lpstr>What is ML?</vt:lpstr>
      <vt:lpstr>What is Human Intelligence?</vt:lpstr>
      <vt:lpstr>What is Human Intelligence? What to eat for lunch?</vt:lpstr>
      <vt:lpstr>What is Human Intelligence? What to eat for lunch?</vt:lpstr>
      <vt:lpstr>What is Human Intelligence? What to eat for lunch?</vt:lpstr>
      <vt:lpstr>What is Human Intelligence? What to dress?</vt:lpstr>
      <vt:lpstr>What is Human Intelligence? What is this picture?</vt:lpstr>
      <vt:lpstr>What is Human Intelligence? What is this number?</vt:lpstr>
      <vt:lpstr>What is Human Intelligence? What would be the grade if I study 4 hours?</vt:lpstr>
      <vt:lpstr>Machine Learning What to dress?</vt:lpstr>
      <vt:lpstr>Machine Learning What is this picture?</vt:lpstr>
      <vt:lpstr>Machine Learning What is this number?</vt:lpstr>
      <vt:lpstr>Machine Learning What would be the grade if I study 4 hours?</vt:lpstr>
      <vt:lpstr>Machine Learning Machine needs lots of training</vt:lpstr>
      <vt:lpstr>Machine Learning Machine needs lots of training</vt:lpstr>
      <vt:lpstr>Machine Learning Predict (test) with trained model</vt:lpstr>
      <vt:lpstr>Machine Learning Predict (test) with trained model</vt:lpstr>
      <vt:lpstr>Machine Learning Predict (test) with trained model</vt:lpstr>
      <vt:lpstr>Machine Learning What would be the grade if I study 4 hours?</vt:lpstr>
      <vt:lpstr>Deep Learning?</vt:lpstr>
      <vt:lpstr>Why We Care?</vt:lpstr>
      <vt:lpstr>Why We Care as Developer?</vt:lpstr>
      <vt:lpstr>Why We Care as Developer?</vt:lpstr>
      <vt:lpstr>Why We Care as Developer?</vt:lpstr>
      <vt:lpstr>Rule based VS representation learning</vt:lpstr>
      <vt:lpstr>Good News</vt:lpstr>
      <vt:lpstr>PowerPoint 簡報</vt:lpstr>
      <vt:lpstr>PowerPoint 簡報</vt:lpstr>
      <vt:lpstr>Install </vt:lpstr>
      <vt:lpstr>Exercise 1-1:  Install PyTorch on your computer!</vt:lpstr>
      <vt:lpstr>Topics</vt:lpstr>
      <vt:lpstr>PowerPoint 簡報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ML/DL for Everyone with  </dc:title>
  <cp:lastModifiedBy>Microsoft Office 使用者</cp:lastModifiedBy>
  <cp:revision>1</cp:revision>
  <dcterms:modified xsi:type="dcterms:W3CDTF">2019-05-08T07:35:21Z</dcterms:modified>
</cp:coreProperties>
</file>